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8" r:id="rId2"/>
    <p:sldId id="257" r:id="rId3"/>
    <p:sldId id="258" r:id="rId4"/>
    <p:sldId id="283" r:id="rId5"/>
    <p:sldId id="259" r:id="rId6"/>
    <p:sldId id="260" r:id="rId7"/>
    <p:sldId id="261" r:id="rId8"/>
    <p:sldId id="262" r:id="rId9"/>
    <p:sldId id="263" r:id="rId10"/>
    <p:sldId id="264" r:id="rId11"/>
    <p:sldId id="265" r:id="rId12"/>
    <p:sldId id="266" r:id="rId13"/>
    <p:sldId id="279" r:id="rId14"/>
    <p:sldId id="267" r:id="rId15"/>
    <p:sldId id="280" r:id="rId16"/>
    <p:sldId id="268" r:id="rId17"/>
    <p:sldId id="269" r:id="rId18"/>
    <p:sldId id="270" r:id="rId19"/>
    <p:sldId id="271" r:id="rId20"/>
    <p:sldId id="272" r:id="rId21"/>
    <p:sldId id="281" r:id="rId22"/>
    <p:sldId id="273" r:id="rId23"/>
    <p:sldId id="274" r:id="rId24"/>
    <p:sldId id="275" r:id="rId25"/>
    <p:sldId id="276" r:id="rId26"/>
    <p:sldId id="282" r:id="rId27"/>
    <p:sldId id="27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09"/>
  </p:normalViewPr>
  <p:slideViewPr>
    <p:cSldViewPr snapToGrid="0" snapToObjects="1">
      <p:cViewPr varScale="1">
        <p:scale>
          <a:sx n="66" d="100"/>
          <a:sy n="66"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fr-FR"/>
              <a:t>Cliquez et modifiez le titre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fr-FR"/>
              <a:t>Cliquez et modifiez le titre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Faire glisser l'image vers l'espace réservé ou cliquer sur l'icône pour l'ajouter</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fr-FR"/>
              <a:t>Cliquez et modifiez le titre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fr-FR"/>
              <a:t>Cliquez et modifiez le titre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fr-FR"/>
              <a:t>Cliquez et modifiez le titre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fr-FR"/>
              <a:t>Cliquez et modifiez le titre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fr-FR"/>
              <a:t>Cliquez et modifiez le titre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fr-FR"/>
              <a:t>Cliquez pour modifier les styles du texte du masque</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Cliquez et modifiez le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fr-FR"/>
              <a:t>Cliquez et modifiez le titre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idx="1"/>
          </p:nvPr>
        </p:nvSpPr>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fr-FR"/>
              <a:t>Cliquez et modifiez le titre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fr-FR"/>
              <a:t>Cliquez et modifiez le titre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Cliquez et modifiez le titre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fr-FR"/>
              <a:t>Cliquez et modifiez le titre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fr-FR"/>
              <a:t>Cliquez et modifiez le titre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Faire glisser l'image vers l'espace réservé ou cliquer sur l'icône pour l'ajouter</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2/26/2020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fr-FR"/>
              <a:t>Cliquez et modifiez le titre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2/26/2020</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042AED99-7FB4-404E-8A97-64753DCE42EC}" type="slidenum">
              <a:rPr kumimoji="0" lang="en-US" smtClean="0"/>
              <a:pPr/>
              <a:t>1</a:t>
            </a:fld>
            <a:endParaRPr kumimoji="0" lang="en-US"/>
          </a:p>
        </p:txBody>
      </p:sp>
      <p:sp>
        <p:nvSpPr>
          <p:cNvPr id="6" name="Sous-titre 2"/>
          <p:cNvSpPr txBox="1">
            <a:spLocks/>
          </p:cNvSpPr>
          <p:nvPr/>
        </p:nvSpPr>
        <p:spPr>
          <a:xfrm>
            <a:off x="5206802" y="3444869"/>
            <a:ext cx="2638888" cy="494145"/>
          </a:xfrm>
          <a:prstGeom prst="rect">
            <a:avLst/>
          </a:prstGeom>
        </p:spPr>
        <p:txBody>
          <a:bodyPr vert="horz" lIns="0" rIns="18288">
            <a:noAutofit/>
          </a:bodyPr>
          <a:lstStyle>
            <a:lvl1pPr marL="0" marR="45720" indent="0" algn="r" rtl="0"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0"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fr-FR" sz="2400" b="1" dirty="0">
                <a:solidFill>
                  <a:srgbClr val="FF0000"/>
                </a:solidFill>
                <a:effectLst>
                  <a:outerShdw blurRad="38100" dist="25400" dir="5400000" algn="tl" rotWithShape="0">
                    <a:srgbClr val="000000">
                      <a:alpha val="43000"/>
                    </a:srgbClr>
                  </a:outerShdw>
                </a:effectLst>
              </a:rPr>
              <a:t>Téléinformatique 1</a:t>
            </a:r>
          </a:p>
        </p:txBody>
      </p:sp>
      <p:sp>
        <p:nvSpPr>
          <p:cNvPr id="11" name="Sous-titre 2"/>
          <p:cNvSpPr txBox="1">
            <a:spLocks/>
          </p:cNvSpPr>
          <p:nvPr/>
        </p:nvSpPr>
        <p:spPr>
          <a:xfrm>
            <a:off x="7138106" y="5608782"/>
            <a:ext cx="3813750" cy="639618"/>
          </a:xfrm>
          <a:prstGeom prst="rect">
            <a:avLst/>
          </a:prstGeom>
        </p:spPr>
        <p:txBody>
          <a:bodyPr vert="horz" lIns="68580" tIns="34290" rIns="68580" bIns="3429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R="45720">
              <a:buClr>
                <a:schemeClr val="accent3"/>
              </a:buClr>
              <a:buSzPct val="95000"/>
            </a:pPr>
            <a:r>
              <a:rPr lang="fr-FR" sz="2400" b="1" dirty="0">
                <a:solidFill>
                  <a:srgbClr val="FF0000"/>
                </a:solidFill>
                <a:effectLst>
                  <a:outerShdw blurRad="38100" dist="25400" dir="5400000" algn="tl" rotWithShape="0">
                    <a:srgbClr val="000000">
                      <a:alpha val="43000"/>
                    </a:srgbClr>
                  </a:outerShdw>
                </a:effectLst>
              </a:rPr>
              <a:t>EST Laayoune 2019/2020</a:t>
            </a:r>
          </a:p>
        </p:txBody>
      </p:sp>
      <p:sp>
        <p:nvSpPr>
          <p:cNvPr id="5" name="Rectangle 4"/>
          <p:cNvSpPr/>
          <p:nvPr/>
        </p:nvSpPr>
        <p:spPr>
          <a:xfrm>
            <a:off x="1524000" y="1628800"/>
            <a:ext cx="9144000" cy="707886"/>
          </a:xfrm>
          <a:prstGeom prst="rect">
            <a:avLst/>
          </a:prstGeom>
          <a:gradFill flip="none" rotWithShape="1">
            <a:gsLst>
              <a:gs pos="41000">
                <a:schemeClr val="accent1">
                  <a:lumMod val="60000"/>
                  <a:lumOff val="40000"/>
                </a:schemeClr>
              </a:gs>
              <a:gs pos="100000">
                <a:schemeClr val="bg2">
                  <a:lumMod val="40000"/>
                  <a:lumOff val="60000"/>
                </a:schemeClr>
              </a:gs>
              <a:gs pos="100000">
                <a:schemeClr val="accent1">
                  <a:tint val="23500"/>
                  <a:satMod val="160000"/>
                </a:schemeClr>
              </a:gs>
            </a:gsLst>
            <a:path path="circle">
              <a:fillToRect l="50000" t="50000" r="50000" b="50000"/>
            </a:path>
            <a:tileRect/>
          </a:gradFill>
        </p:spPr>
        <p:txBody>
          <a:bodyPr vert="horz" lIns="0" rIns="0" bIns="0" anchor="b">
            <a:normAutofit/>
          </a:bodyPr>
          <a:lstStyle/>
          <a:p>
            <a:pPr algn="ctr">
              <a:spcBef>
                <a:spcPct val="0"/>
              </a:spcBef>
            </a:pPr>
            <a:endParaRPr lang="fr-FR" sz="4000" b="1" dirty="0">
              <a:solidFill>
                <a:srgbClr val="FF0000"/>
              </a:solidFill>
              <a:latin typeface="+mj-lt"/>
              <a:ea typeface="+mj-ea"/>
              <a:cs typeface="+mj-cs"/>
            </a:endParaRPr>
          </a:p>
        </p:txBody>
      </p:sp>
      <p:sp>
        <p:nvSpPr>
          <p:cNvPr id="12" name="Titre 1"/>
          <p:cNvSpPr txBox="1">
            <a:spLocks/>
          </p:cNvSpPr>
          <p:nvPr/>
        </p:nvSpPr>
        <p:spPr>
          <a:xfrm>
            <a:off x="4184367" y="4058027"/>
            <a:ext cx="3594960" cy="504056"/>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br>
              <a:rPr lang="fr-FR" sz="7200" dirty="0">
                <a:solidFill>
                  <a:srgbClr val="FF0000"/>
                </a:solidFill>
              </a:rPr>
            </a:br>
            <a:r>
              <a:rPr lang="fr-FR" sz="2400" dirty="0">
                <a:solidFill>
                  <a:srgbClr val="FF0000"/>
                </a:solidFill>
                <a:latin typeface="+mn-lt"/>
                <a:ea typeface="+mn-ea"/>
                <a:cs typeface="+mn-cs"/>
              </a:rPr>
              <a:t>Génie Informatique</a:t>
            </a:r>
            <a:br>
              <a:rPr lang="fr-FR" sz="7200" dirty="0">
                <a:solidFill>
                  <a:srgbClr val="FF0000"/>
                </a:solidFill>
              </a:rPr>
            </a:br>
            <a:endParaRPr lang="fr-FR" sz="7200" dirty="0">
              <a:solidFill>
                <a:srgbClr val="FF0000"/>
              </a:solidFill>
            </a:endParaRPr>
          </a:p>
        </p:txBody>
      </p:sp>
      <p:sp>
        <p:nvSpPr>
          <p:cNvPr id="13" name="Titre 1"/>
          <p:cNvSpPr>
            <a:spLocks noGrp="1"/>
          </p:cNvSpPr>
          <p:nvPr>
            <p:ph type="ctrTitle"/>
          </p:nvPr>
        </p:nvSpPr>
        <p:spPr>
          <a:xfrm>
            <a:off x="919491" y="2241782"/>
            <a:ext cx="8574622" cy="788255"/>
          </a:xfrm>
        </p:spPr>
        <p:txBody>
          <a:bodyPr>
            <a:normAutofit fontScale="90000"/>
          </a:bodyPr>
          <a:lstStyle/>
          <a:p>
            <a:r>
              <a:rPr lang="fr-FR" sz="4400" b="1" dirty="0">
                <a:solidFill>
                  <a:srgbClr val="FF0000"/>
                </a:solidFill>
              </a:rPr>
              <a:t>Classification des réseaux </a:t>
            </a:r>
            <a:br>
              <a:rPr lang="fr-FR" sz="5400" dirty="0"/>
            </a:br>
            <a:endParaRPr lang="fr-FR" sz="5400" dirty="0"/>
          </a:p>
        </p:txBody>
      </p:sp>
    </p:spTree>
    <p:extLst>
      <p:ext uri="{BB962C8B-B14F-4D97-AF65-F5344CB8AC3E}">
        <p14:creationId xmlns:p14="http://schemas.microsoft.com/office/powerpoint/2010/main" val="3284148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4571" y="1059543"/>
            <a:ext cx="9303657" cy="3416320"/>
          </a:xfrm>
          <a:prstGeom prst="rect">
            <a:avLst/>
          </a:prstGeom>
        </p:spPr>
        <p:txBody>
          <a:bodyPr wrap="square">
            <a:spAutoFit/>
          </a:bodyPr>
          <a:lstStyle/>
          <a:p>
            <a:r>
              <a:rPr lang="fr-FR" sz="2800" b="1" u="sng" dirty="0"/>
              <a:t>Les réseaux sans fil. </a:t>
            </a:r>
          </a:p>
          <a:p>
            <a:endParaRPr lang="fr-FR" sz="2000" dirty="0">
              <a:latin typeface="ComicSansMS" charset="0"/>
            </a:endParaRPr>
          </a:p>
          <a:p>
            <a:r>
              <a:rPr lang="fr-FR" sz="2400" dirty="0"/>
              <a:t>Un Réseaux sans fil </a:t>
            </a:r>
            <a:r>
              <a:rPr lang="fr-FR" sz="2400" b="1" dirty="0"/>
              <a:t>(en anglais Wireless network) </a:t>
            </a:r>
            <a:r>
              <a:rPr lang="fr-FR" sz="2400" dirty="0"/>
              <a:t>est, comme son nom l'indique, un réseau dans lequel au moins deux terminaux peuvent communiquer sans liaison filaire. </a:t>
            </a:r>
          </a:p>
          <a:p>
            <a:r>
              <a:rPr lang="fr-FR" sz="2400" dirty="0"/>
              <a:t>Grace aux réseaux sans fil, un utilisateur a la possibilité́ de rester connecté tout en se déplaçant dans un périmètre géographique plus ou moins entendu, c'est la raison pour laquelle on entend parfois parler de "</a:t>
            </a:r>
            <a:r>
              <a:rPr lang="fr-FR" sz="2400" b="1" u="sng" dirty="0"/>
              <a:t>mobilité́</a:t>
            </a:r>
            <a:r>
              <a:rPr lang="fr-FR" sz="2400" dirty="0"/>
              <a:t>". </a:t>
            </a:r>
          </a:p>
        </p:txBody>
      </p:sp>
    </p:spTree>
    <p:extLst>
      <p:ext uri="{BB962C8B-B14F-4D97-AF65-F5344CB8AC3E}">
        <p14:creationId xmlns:p14="http://schemas.microsoft.com/office/powerpoint/2010/main" val="791758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14946" y="362299"/>
            <a:ext cx="9818690" cy="5899956"/>
          </a:xfrm>
        </p:spPr>
      </p:pic>
    </p:spTree>
    <p:extLst>
      <p:ext uri="{BB962C8B-B14F-4D97-AF65-F5344CB8AC3E}">
        <p14:creationId xmlns:p14="http://schemas.microsoft.com/office/powerpoint/2010/main" val="626548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55282" y="707571"/>
            <a:ext cx="10018713" cy="3124201"/>
          </a:xfrm>
        </p:spPr>
        <p:txBody>
          <a:bodyPr/>
          <a:lstStyle/>
          <a:p>
            <a:pPr>
              <a:lnSpc>
                <a:spcPct val="150000"/>
              </a:lnSpc>
            </a:pPr>
            <a:r>
              <a:rPr lang="fr-FR" dirty="0"/>
              <a:t>On peut classer les réseaux selon deux aspects : </a:t>
            </a:r>
          </a:p>
          <a:p>
            <a:pPr marL="914400" lvl="1" indent="-457200">
              <a:lnSpc>
                <a:spcPct val="150000"/>
              </a:lnSpc>
              <a:buFont typeface="+mj-lt"/>
              <a:buAutoNum type="arabicPeriod"/>
            </a:pPr>
            <a:r>
              <a:rPr lang="fr-FR" sz="2400" dirty="0"/>
              <a:t>Leurs tailles « La typologie ».</a:t>
            </a:r>
          </a:p>
          <a:p>
            <a:pPr marL="914400" lvl="1" indent="-457200">
              <a:lnSpc>
                <a:spcPct val="150000"/>
              </a:lnSpc>
              <a:buFont typeface="+mj-lt"/>
              <a:buAutoNum type="arabicPeriod"/>
            </a:pPr>
            <a:r>
              <a:rPr lang="fr-FR" sz="2400" b="1" dirty="0"/>
              <a:t>Leurs topologies « La topologie »</a:t>
            </a:r>
            <a:r>
              <a:rPr lang="fr-FR" b="1" dirty="0"/>
              <a:t>. </a:t>
            </a:r>
          </a:p>
          <a:p>
            <a:endParaRPr lang="fr-FR" dirty="0"/>
          </a:p>
        </p:txBody>
      </p:sp>
    </p:spTree>
    <p:extLst>
      <p:ext uri="{BB962C8B-B14F-4D97-AF65-F5344CB8AC3E}">
        <p14:creationId xmlns:p14="http://schemas.microsoft.com/office/powerpoint/2010/main" val="1994930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1" y="1563914"/>
            <a:ext cx="8878890" cy="3124201"/>
          </a:xfrm>
        </p:spPr>
        <p:txBody>
          <a:bodyPr/>
          <a:lstStyle/>
          <a:p>
            <a:endParaRPr lang="fr-FR" b="1" u="sng" dirty="0"/>
          </a:p>
          <a:p>
            <a:pPr marL="0" indent="0">
              <a:buNone/>
            </a:pPr>
            <a:r>
              <a:rPr lang="fr-FR" sz="2800" b="1" u="sng" dirty="0">
                <a:effectLst>
                  <a:outerShdw blurRad="38100" dist="38100" dir="2700000" algn="tl">
                    <a:srgbClr val="000000">
                      <a:alpha val="43137"/>
                    </a:srgbClr>
                  </a:outerShdw>
                </a:effectLst>
              </a:rPr>
              <a:t>Définition:</a:t>
            </a:r>
          </a:p>
          <a:p>
            <a:r>
              <a:rPr lang="fr-FR" dirty="0"/>
              <a:t>Une </a:t>
            </a:r>
            <a:r>
              <a:rPr lang="fr-FR" b="1" dirty="0"/>
              <a:t>topologie de réseau</a:t>
            </a:r>
            <a:r>
              <a:rPr lang="fr-FR" dirty="0"/>
              <a:t> informatique correspond à l'architecture de celui-ci, définissant les liaisons entre les équipements du réseau et une hiérarchie éventuelle entre eux.</a:t>
            </a:r>
          </a:p>
          <a:p>
            <a:endParaRPr lang="fr-FR" dirty="0"/>
          </a:p>
        </p:txBody>
      </p:sp>
    </p:spTree>
    <p:extLst>
      <p:ext uri="{BB962C8B-B14F-4D97-AF65-F5344CB8AC3E}">
        <p14:creationId xmlns:p14="http://schemas.microsoft.com/office/powerpoint/2010/main" val="16926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0" y="1563914"/>
            <a:ext cx="8892745" cy="3124201"/>
          </a:xfrm>
        </p:spPr>
        <p:txBody>
          <a:bodyPr/>
          <a:lstStyle/>
          <a:p>
            <a:r>
              <a:rPr lang="fr-FR" dirty="0"/>
              <a:t>Elle peut définir la façon </a:t>
            </a:r>
            <a:r>
              <a:rPr lang="fr-FR" u="sng" dirty="0"/>
              <a:t>dont les équipements sont interconnectés </a:t>
            </a:r>
            <a:r>
              <a:rPr lang="fr-FR" dirty="0"/>
              <a:t>et la représentation spatiale du réseau </a:t>
            </a:r>
            <a:r>
              <a:rPr lang="fr-FR" b="1" dirty="0"/>
              <a:t>(topologie physique). </a:t>
            </a:r>
          </a:p>
          <a:p>
            <a:r>
              <a:rPr lang="fr-FR" dirty="0"/>
              <a:t>Elle peut aussi définir la façon </a:t>
            </a:r>
            <a:r>
              <a:rPr lang="fr-FR" u="sng" dirty="0"/>
              <a:t>dont les données transitent </a:t>
            </a:r>
            <a:r>
              <a:rPr lang="fr-FR" dirty="0"/>
              <a:t>dans les lignes de communication </a:t>
            </a:r>
            <a:r>
              <a:rPr lang="fr-FR" b="1" dirty="0"/>
              <a:t>(topologie logique).</a:t>
            </a:r>
          </a:p>
          <a:p>
            <a:endParaRPr lang="fr-FR" dirty="0"/>
          </a:p>
        </p:txBody>
      </p:sp>
    </p:spTree>
    <p:extLst>
      <p:ext uri="{BB962C8B-B14F-4D97-AF65-F5344CB8AC3E}">
        <p14:creationId xmlns:p14="http://schemas.microsoft.com/office/powerpoint/2010/main" val="135472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30576" y="2254996"/>
            <a:ext cx="8370890" cy="5704114"/>
          </a:xfrm>
        </p:spPr>
        <p:txBody>
          <a:bodyPr>
            <a:normAutofit/>
          </a:bodyPr>
          <a:lstStyle/>
          <a:p>
            <a:pPr marL="914400" lvl="1" indent="-457200">
              <a:lnSpc>
                <a:spcPct val="150000"/>
              </a:lnSpc>
              <a:buFont typeface="+mj-lt"/>
              <a:buAutoNum type="arabicPeriod" startAt="2"/>
            </a:pPr>
            <a:r>
              <a:rPr lang="fr-FR" sz="2400" b="1" dirty="0"/>
              <a:t>Il existe plusieurs topologies</a:t>
            </a:r>
            <a:endParaRPr lang="fr-FR" b="1" dirty="0"/>
          </a:p>
          <a:p>
            <a:pPr marL="893763" indent="-274638">
              <a:lnSpc>
                <a:spcPct val="110000"/>
              </a:lnSpc>
              <a:buFont typeface="Wingdings" charset="2"/>
              <a:buChar char="Ø"/>
            </a:pPr>
            <a:r>
              <a:rPr lang="fr-FR" b="1" dirty="0"/>
              <a:t>La topologie en Bus.</a:t>
            </a:r>
          </a:p>
          <a:p>
            <a:pPr marL="893763" indent="-274638">
              <a:lnSpc>
                <a:spcPct val="110000"/>
              </a:lnSpc>
              <a:buFont typeface="Wingdings" charset="2"/>
              <a:buChar char="Ø"/>
            </a:pPr>
            <a:r>
              <a:rPr lang="fr-FR" b="1" dirty="0"/>
              <a:t>La topologie en Anneau.</a:t>
            </a:r>
          </a:p>
          <a:p>
            <a:pPr marL="893763" indent="-274638">
              <a:lnSpc>
                <a:spcPct val="110000"/>
              </a:lnSpc>
              <a:buFont typeface="Wingdings" charset="2"/>
              <a:buChar char="Ø"/>
            </a:pPr>
            <a:r>
              <a:rPr lang="fr-FR" b="1" dirty="0"/>
              <a:t>La topologie en Etoile.</a:t>
            </a:r>
          </a:p>
          <a:p>
            <a:pPr marL="893763" indent="-274638">
              <a:lnSpc>
                <a:spcPct val="110000"/>
              </a:lnSpc>
              <a:buFont typeface="Wingdings" charset="2"/>
              <a:buChar char="Ø"/>
            </a:pPr>
            <a:r>
              <a:rPr lang="fr-FR" b="1" dirty="0"/>
              <a:t>Le réseau hiérarchique</a:t>
            </a:r>
          </a:p>
          <a:p>
            <a:pPr marL="893763" indent="-274638">
              <a:lnSpc>
                <a:spcPct val="110000"/>
              </a:lnSpc>
              <a:buFont typeface="Wingdings" charset="2"/>
              <a:buChar char="Ø"/>
            </a:pPr>
            <a:r>
              <a:rPr lang="fr-FR" b="1" dirty="0"/>
              <a:t>Le réseau  </a:t>
            </a:r>
            <a:r>
              <a:rPr lang="fr-FR" altLang="fr-FR" b="1" u="sng" dirty="0"/>
              <a:t>maillé</a:t>
            </a:r>
            <a:endParaRPr lang="fr-FR" b="1" dirty="0"/>
          </a:p>
          <a:p>
            <a:pPr marL="893763" indent="-274638">
              <a:lnSpc>
                <a:spcPct val="110000"/>
              </a:lnSpc>
              <a:buFont typeface="Wingdings" charset="2"/>
              <a:buChar char="Ø"/>
            </a:pPr>
            <a:endParaRPr lang="fr-FR" b="1" dirty="0"/>
          </a:p>
          <a:p>
            <a:pPr marL="893763" indent="-274638">
              <a:lnSpc>
                <a:spcPct val="110000"/>
              </a:lnSpc>
              <a:buFont typeface="Wingdings" charset="2"/>
              <a:buChar char="Ø"/>
            </a:pPr>
            <a:endParaRPr lang="fr-FR" dirty="0"/>
          </a:p>
          <a:p>
            <a:pPr marL="893763" indent="-274638">
              <a:lnSpc>
                <a:spcPct val="110000"/>
              </a:lnSpc>
              <a:buFont typeface="Wingdings" charset="2"/>
              <a:buChar char="Ø"/>
            </a:pPr>
            <a:endParaRPr lang="fr-FR" b="1" dirty="0"/>
          </a:p>
          <a:p>
            <a:pPr marL="0" indent="0">
              <a:lnSpc>
                <a:spcPct val="150000"/>
              </a:lnSpc>
              <a:buNone/>
            </a:pPr>
            <a:endParaRPr lang="fr-FR" dirty="0"/>
          </a:p>
          <a:p>
            <a:pPr marL="0" indent="0">
              <a:lnSpc>
                <a:spcPct val="150000"/>
              </a:lnSpc>
              <a:buNone/>
            </a:pPr>
            <a:endParaRPr lang="fr-FR" dirty="0"/>
          </a:p>
          <a:p>
            <a:pPr marL="0" indent="0">
              <a:lnSpc>
                <a:spcPct val="150000"/>
              </a:lnSpc>
              <a:buNone/>
            </a:pPr>
            <a:endParaRPr lang="fr-FR" dirty="0"/>
          </a:p>
          <a:p>
            <a:pPr>
              <a:lnSpc>
                <a:spcPct val="150000"/>
              </a:lnSpc>
            </a:pPr>
            <a:endParaRPr lang="fr-FR" dirty="0"/>
          </a:p>
        </p:txBody>
      </p:sp>
    </p:spTree>
    <p:extLst>
      <p:ext uri="{BB962C8B-B14F-4D97-AF65-F5344CB8AC3E}">
        <p14:creationId xmlns:p14="http://schemas.microsoft.com/office/powerpoint/2010/main" val="970763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0" y="1563914"/>
            <a:ext cx="10018713" cy="4982029"/>
          </a:xfrm>
        </p:spPr>
        <p:txBody>
          <a:bodyPr>
            <a:normAutofit/>
          </a:bodyPr>
          <a:lstStyle/>
          <a:p>
            <a:pPr marL="0" indent="0">
              <a:buNone/>
            </a:pPr>
            <a:r>
              <a:rPr lang="fr-FR" sz="3000" b="1" u="sng" dirty="0"/>
              <a:t>La topologie en bus.</a:t>
            </a:r>
          </a:p>
          <a:p>
            <a:pPr marL="0" indent="0">
              <a:buNone/>
            </a:pPr>
            <a:r>
              <a:rPr lang="fr-FR" dirty="0"/>
              <a:t>Cette topologie est représentée par un câblage unique des unités réseaux.</a:t>
            </a:r>
          </a:p>
          <a:p>
            <a:r>
              <a:rPr lang="fr-FR" dirty="0"/>
              <a:t>Lorsque le support est en panne, c'est l'ensemble du réseau qui ne fonctionne plus.</a:t>
            </a:r>
          </a:p>
          <a:p>
            <a:r>
              <a:rPr lang="fr-FR" dirty="0"/>
              <a:t>Le signal émis par une station se propage dans un seul sens ou dans les deux sens.</a:t>
            </a:r>
          </a:p>
          <a:p>
            <a:r>
              <a:rPr lang="fr-FR" dirty="0"/>
              <a:t>Si la transmission est bidirectionnelle : toutes les stations connectées reçoivent les signaux émis sur le bus en même temps .</a:t>
            </a:r>
          </a:p>
          <a:p>
            <a:r>
              <a:rPr lang="fr-FR" dirty="0"/>
              <a:t>Le bus est terminé à ses extrémités par des bouchons pour éliminer les réflexions possibles du signal.</a:t>
            </a:r>
          </a:p>
          <a:p>
            <a:pPr marL="0" indent="0">
              <a:buNone/>
            </a:pPr>
            <a:endParaRPr lang="fr-FR" b="1" dirty="0"/>
          </a:p>
          <a:p>
            <a:endParaRPr lang="fr-FR" dirty="0"/>
          </a:p>
        </p:txBody>
      </p:sp>
    </p:spTree>
    <p:extLst>
      <p:ext uri="{BB962C8B-B14F-4D97-AF65-F5344CB8AC3E}">
        <p14:creationId xmlns:p14="http://schemas.microsoft.com/office/powerpoint/2010/main" val="394532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31886" y="1482045"/>
            <a:ext cx="6532676" cy="3732958"/>
          </a:xfrm>
          <a:prstGeom prst="rect">
            <a:avLst/>
          </a:prstGeom>
          <a:ln w="285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93133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0" y="1563914"/>
            <a:ext cx="10018713" cy="3124201"/>
          </a:xfrm>
        </p:spPr>
        <p:txBody>
          <a:bodyPr/>
          <a:lstStyle/>
          <a:p>
            <a:pPr marL="0" indent="0">
              <a:buNone/>
            </a:pPr>
            <a:r>
              <a:rPr lang="fr-FR" sz="2800" b="1" u="sng" dirty="0"/>
              <a:t>La topologie en anneau</a:t>
            </a:r>
          </a:p>
          <a:p>
            <a:r>
              <a:rPr lang="fr-FR" dirty="0"/>
              <a:t>Un réseau a une topologie en anneau quand toutes ses stations sont connectées en chaine les unes aux autres</a:t>
            </a:r>
          </a:p>
          <a:p>
            <a:r>
              <a:rPr lang="fr-FR" dirty="0"/>
              <a:t>. Chaque station joue le rôle de station intermédiaire. Chaque station qui reçoit une trame, l'interprète et la réémet à la station suivante de la boucle si c'est nécessaire.</a:t>
            </a:r>
          </a:p>
        </p:txBody>
      </p:sp>
    </p:spTree>
    <p:extLst>
      <p:ext uri="{BB962C8B-B14F-4D97-AF65-F5344CB8AC3E}">
        <p14:creationId xmlns:p14="http://schemas.microsoft.com/office/powerpoint/2010/main" val="1985394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6854" y="1874837"/>
            <a:ext cx="7657366" cy="3389890"/>
          </a:xfrm>
        </p:spPr>
      </p:pic>
    </p:spTree>
    <p:extLst>
      <p:ext uri="{BB962C8B-B14F-4D97-AF65-F5344CB8AC3E}">
        <p14:creationId xmlns:p14="http://schemas.microsoft.com/office/powerpoint/2010/main" val="841401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64881" y="1825171"/>
            <a:ext cx="10018713" cy="3124201"/>
          </a:xfrm>
        </p:spPr>
        <p:txBody>
          <a:bodyPr/>
          <a:lstStyle/>
          <a:p>
            <a:pPr>
              <a:lnSpc>
                <a:spcPct val="150000"/>
              </a:lnSpc>
            </a:pPr>
            <a:r>
              <a:rPr lang="fr-FR" dirty="0"/>
              <a:t>On peut classer les réseaux selon deux aspects : </a:t>
            </a:r>
          </a:p>
          <a:p>
            <a:pPr marL="914400" lvl="1" indent="-457200">
              <a:lnSpc>
                <a:spcPct val="150000"/>
              </a:lnSpc>
              <a:buFont typeface="+mj-lt"/>
              <a:buAutoNum type="arabicPeriod"/>
            </a:pPr>
            <a:r>
              <a:rPr lang="fr-FR" sz="2400" b="1" dirty="0"/>
              <a:t>Leurs tailles « La typologie ».</a:t>
            </a:r>
          </a:p>
          <a:p>
            <a:pPr marL="914400" lvl="1" indent="-457200">
              <a:lnSpc>
                <a:spcPct val="150000"/>
              </a:lnSpc>
              <a:buFont typeface="+mj-lt"/>
              <a:buAutoNum type="arabicPeriod"/>
            </a:pPr>
            <a:r>
              <a:rPr lang="fr-FR" sz="2400" dirty="0"/>
              <a:t>Leurs topologies « La topologie »</a:t>
            </a:r>
            <a:r>
              <a:rPr lang="fr-FR" dirty="0"/>
              <a:t>. </a:t>
            </a:r>
          </a:p>
          <a:p>
            <a:pPr marL="0" indent="0">
              <a:lnSpc>
                <a:spcPct val="150000"/>
              </a:lnSpc>
              <a:buNone/>
            </a:pPr>
            <a:r>
              <a:rPr lang="fr-FR" dirty="0"/>
              <a:t> </a:t>
            </a:r>
          </a:p>
        </p:txBody>
      </p:sp>
    </p:spTree>
    <p:extLst>
      <p:ext uri="{BB962C8B-B14F-4D97-AF65-F5344CB8AC3E}">
        <p14:creationId xmlns:p14="http://schemas.microsoft.com/office/powerpoint/2010/main" val="1061488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42368" y="1144978"/>
            <a:ext cx="9513560" cy="3124201"/>
          </a:xfrm>
        </p:spPr>
        <p:txBody>
          <a:bodyPr>
            <a:normAutofit/>
          </a:bodyPr>
          <a:lstStyle/>
          <a:p>
            <a:pPr marL="0" indent="0">
              <a:buNone/>
            </a:pPr>
            <a:r>
              <a:rPr lang="fr-FR" b="1" u="sng" dirty="0"/>
              <a:t>La topologie en étoile</a:t>
            </a:r>
          </a:p>
          <a:p>
            <a:pPr marL="0" indent="0">
              <a:buNone/>
            </a:pPr>
            <a:r>
              <a:rPr lang="fr-FR" dirty="0"/>
              <a:t>Dans une topologie en étoile, les ordinateurs du réseau sont reliés à un système matériel central appelé concentrateur (en anglais hub). Il s'agit d'une boîte comprenant un certain nombre de jonctions auxquelles il est possible de raccorder les câbles réseau en provenance des ordinateurs.</a:t>
            </a:r>
            <a:br>
              <a:rPr lang="fr-FR" dirty="0"/>
            </a:br>
            <a:br>
              <a:rPr lang="fr-FR" dirty="0"/>
            </a:br>
            <a:endParaRPr lang="fr-FR" b="1" u="sng" dirty="0"/>
          </a:p>
        </p:txBody>
      </p:sp>
    </p:spTree>
    <p:extLst>
      <p:ext uri="{BB962C8B-B14F-4D97-AF65-F5344CB8AC3E}">
        <p14:creationId xmlns:p14="http://schemas.microsoft.com/office/powerpoint/2010/main" val="1970134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42367" y="881742"/>
            <a:ext cx="10018713" cy="3124201"/>
          </a:xfrm>
        </p:spPr>
        <p:txBody>
          <a:bodyPr/>
          <a:lstStyle/>
          <a:p>
            <a:pPr marL="0" indent="0">
              <a:buNone/>
            </a:pPr>
            <a:r>
              <a:rPr lang="fr-FR" b="1" u="sng" dirty="0"/>
              <a:t>La topologie en étoile</a:t>
            </a:r>
          </a:p>
          <a:p>
            <a:pPr marL="0" indent="0">
              <a:buNone/>
            </a:pPr>
            <a:r>
              <a:rPr lang="fr-FR" dirty="0"/>
              <a:t>c'est la topologie la plus courante actuellement. elle est aussi très souple en matière de gestion et dépannage de réseau : </a:t>
            </a:r>
          </a:p>
          <a:p>
            <a:pPr marL="0" indent="0">
              <a:buNone/>
            </a:pPr>
            <a:r>
              <a:rPr lang="fr-FR" dirty="0"/>
              <a:t>la panne d'un nœud ne perturbe pas le fonctionnement global du réseau. En revanche, l'équipement central un concentrateur (hub) </a:t>
            </a:r>
          </a:p>
        </p:txBody>
      </p:sp>
    </p:spTree>
    <p:extLst>
      <p:ext uri="{BB962C8B-B14F-4D97-AF65-F5344CB8AC3E}">
        <p14:creationId xmlns:p14="http://schemas.microsoft.com/office/powerpoint/2010/main" val="3262821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1021" y="1956728"/>
            <a:ext cx="8243862" cy="3266436"/>
          </a:xfrm>
          <a:prstGeom prst="rect">
            <a:avLst/>
          </a:prstGeom>
          <a:ln w="285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95955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71396" y="489857"/>
            <a:ext cx="10018713" cy="3124201"/>
          </a:xfrm>
        </p:spPr>
        <p:txBody>
          <a:bodyPr/>
          <a:lstStyle/>
          <a:p>
            <a:pPr marL="0" indent="0">
              <a:buNone/>
            </a:pPr>
            <a:r>
              <a:rPr lang="fr-FR" sz="2800" b="1" u="sng" dirty="0"/>
              <a:t>Le réseau hiérarchique</a:t>
            </a:r>
          </a:p>
          <a:p>
            <a:pPr marL="0" indent="0">
              <a:buNone/>
            </a:pPr>
            <a:r>
              <a:rPr lang="fr-FR" dirty="0"/>
              <a:t>Aussi connu sous le nom de réseau en arbre, il est divisé en niveaux. Le sommet, de haut niveau, est connectée à plusieurs nœuds de niveau inférieur, dans la hiérarchie. </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6509" y="2714997"/>
            <a:ext cx="3066143" cy="3950608"/>
          </a:xfrm>
          <a:prstGeom prst="rect">
            <a:avLst/>
          </a:prstGeom>
          <a:ln w="28575"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20288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 name="Rectangle 8"/>
          <p:cNvSpPr>
            <a:spLocks noChangeArrowheads="1"/>
          </p:cNvSpPr>
          <p:nvPr/>
        </p:nvSpPr>
        <p:spPr bwMode="auto">
          <a:xfrm>
            <a:off x="1683657" y="1783722"/>
            <a:ext cx="838925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fr-FR" altLang="fr-FR" sz="2400" b="1" u="sng" dirty="0"/>
              <a:t>La topologie maillée.</a:t>
            </a:r>
          </a:p>
          <a:p>
            <a:pPr lvl="0" defTabSz="914400" eaLnBrk="0" fontAlgn="base" hangingPunct="0">
              <a:spcBef>
                <a:spcPct val="0"/>
              </a:spcBef>
              <a:spcAft>
                <a:spcPct val="0"/>
              </a:spcAft>
            </a:pPr>
            <a:r>
              <a:rPr lang="fr-FR" altLang="fr-FR" sz="2400" dirty="0"/>
              <a:t> Une topologie maillée  correspond à plusieurs liaisons point à point. (Une unité réseau peut avoir (1,N) connexions point à point vers plusieurs autres unités.) Chaque terminal est relié à tous les autres.</a:t>
            </a:r>
          </a:p>
          <a:p>
            <a:pPr marL="0" marR="0" lvl="0" indent="0" algn="l" defTabSz="914400" rtl="0" eaLnBrk="0" fontAlgn="base" latinLnBrk="0" hangingPunct="0">
              <a:spcBef>
                <a:spcPct val="0"/>
              </a:spcBef>
              <a:spcAft>
                <a:spcPct val="0"/>
              </a:spcAft>
              <a:buClrTx/>
              <a:buSzTx/>
              <a:buFontTx/>
              <a:buNone/>
              <a:tabLst/>
            </a:pPr>
            <a:endParaRPr lang="fr-FR" altLang="fr-FR" sz="2400" dirty="0"/>
          </a:p>
          <a:p>
            <a:pPr marL="0" marR="0" lvl="0" indent="0" algn="l" defTabSz="914400" rtl="0" eaLnBrk="0" fontAlgn="base" latinLnBrk="0" hangingPunct="0">
              <a:spcBef>
                <a:spcPct val="0"/>
              </a:spcBef>
              <a:spcAft>
                <a:spcPct val="0"/>
              </a:spcAft>
              <a:buClrTx/>
              <a:buSzTx/>
              <a:buFontTx/>
              <a:buNone/>
              <a:tabLst/>
            </a:pPr>
            <a:r>
              <a:rPr lang="fr-FR" altLang="fr-FR" sz="2400" dirty="0"/>
              <a:t>  </a:t>
            </a:r>
          </a:p>
        </p:txBody>
      </p:sp>
    </p:spTree>
    <p:extLst>
      <p:ext uri="{BB962C8B-B14F-4D97-AF65-F5344CB8AC3E}">
        <p14:creationId xmlns:p14="http://schemas.microsoft.com/office/powerpoint/2010/main" val="1467261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4363452" y="1728770"/>
            <a:ext cx="4058653" cy="3884258"/>
          </a:xfrm>
          <a:prstGeom prst="rect">
            <a:avLst/>
          </a:prstGeom>
          <a:ln w="28575">
            <a:solidFill>
              <a:schemeClr val="tx1"/>
            </a:solidFill>
          </a:ln>
        </p:spPr>
      </p:pic>
      <p:sp>
        <p:nvSpPr>
          <p:cNvPr id="4" name="Rectangle 3"/>
          <p:cNvSpPr/>
          <p:nvPr/>
        </p:nvSpPr>
        <p:spPr>
          <a:xfrm>
            <a:off x="4363452" y="941926"/>
            <a:ext cx="2970685" cy="461665"/>
          </a:xfrm>
          <a:prstGeom prst="rect">
            <a:avLst/>
          </a:prstGeom>
        </p:spPr>
        <p:txBody>
          <a:bodyPr wrap="none">
            <a:spAutoFit/>
          </a:bodyPr>
          <a:lstStyle/>
          <a:p>
            <a:pPr lvl="0" defTabSz="914400" eaLnBrk="0" fontAlgn="base" hangingPunct="0">
              <a:spcBef>
                <a:spcPct val="0"/>
              </a:spcBef>
              <a:spcAft>
                <a:spcPct val="0"/>
              </a:spcAft>
            </a:pPr>
            <a:r>
              <a:rPr lang="fr-FR" altLang="fr-FR" sz="2400" b="1" u="sng" dirty="0"/>
              <a:t>La topologie maillée.</a:t>
            </a:r>
          </a:p>
        </p:txBody>
      </p:sp>
    </p:spTree>
    <p:extLst>
      <p:ext uri="{BB962C8B-B14F-4D97-AF65-F5344CB8AC3E}">
        <p14:creationId xmlns:p14="http://schemas.microsoft.com/office/powerpoint/2010/main" val="5313743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p:cNvSpPr>
            <a:spLocks noChangeArrowheads="1"/>
          </p:cNvSpPr>
          <p:nvPr/>
        </p:nvSpPr>
        <p:spPr bwMode="auto">
          <a:xfrm>
            <a:off x="1849912" y="1104168"/>
            <a:ext cx="8389257"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fr-FR" altLang="fr-FR" sz="2400" b="1" u="sng" dirty="0"/>
              <a:t>La topologie maillée.</a:t>
            </a:r>
          </a:p>
          <a:p>
            <a:pPr lvl="0" defTabSz="914400" eaLnBrk="0" fontAlgn="base" hangingPunct="0">
              <a:spcBef>
                <a:spcPct val="0"/>
              </a:spcBef>
              <a:spcAft>
                <a:spcPct val="0"/>
              </a:spcAft>
            </a:pPr>
            <a:endParaRPr lang="fr-FR" altLang="fr-FR" sz="1000" b="1" u="sng" dirty="0"/>
          </a:p>
          <a:p>
            <a:pPr lvl="0" defTabSz="914400" eaLnBrk="0" fontAlgn="base" hangingPunct="0">
              <a:spcBef>
                <a:spcPct val="0"/>
              </a:spcBef>
              <a:spcAft>
                <a:spcPct val="0"/>
              </a:spcAft>
            </a:pPr>
            <a:r>
              <a:rPr lang="fr-FR" altLang="fr-FR" sz="2400" dirty="0"/>
              <a:t>L'inconvénient est le nombre de liaisons nécessaires qui devient très élevé lorsque le nombre de terminaux l'est : s'il y a N terminaux, le nombre de liaisons nécessaires est de   ,</a:t>
            </a:r>
          </a:p>
          <a:p>
            <a:pPr marL="0" marR="0" lvl="0" indent="0" algn="l" defTabSz="914400" rtl="0" eaLnBrk="0" fontAlgn="base" latinLnBrk="0" hangingPunct="0">
              <a:spcBef>
                <a:spcPct val="0"/>
              </a:spcBef>
              <a:spcAft>
                <a:spcPct val="0"/>
              </a:spcAft>
              <a:buClrTx/>
              <a:buSzTx/>
              <a:buFontTx/>
              <a:buNone/>
              <a:tabLst/>
            </a:pPr>
            <a:endParaRPr lang="fr-FR" altLang="fr-FR" sz="2400" dirty="0"/>
          </a:p>
          <a:p>
            <a:pPr marL="0" marR="0" lvl="0" indent="0" algn="l" defTabSz="914400" rtl="0" eaLnBrk="0" fontAlgn="base" latinLnBrk="0" hangingPunct="0">
              <a:spcBef>
                <a:spcPct val="0"/>
              </a:spcBef>
              <a:spcAft>
                <a:spcPct val="0"/>
              </a:spcAft>
              <a:buClrTx/>
              <a:buSzTx/>
              <a:buFontTx/>
              <a:buNone/>
              <a:tabLst/>
            </a:pPr>
            <a:r>
              <a:rPr lang="fr-FR" altLang="fr-FR" sz="2400" dirty="0"/>
              <a:t>  </a:t>
            </a:r>
          </a:p>
        </p:txBody>
      </p:sp>
      <p:pic>
        <p:nvPicPr>
          <p:cNvPr id="1033" name="Picture 9" descr="frac{N\cdot(N-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3998" y="2636915"/>
            <a:ext cx="952500" cy="409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719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0" y="1563914"/>
            <a:ext cx="10018713" cy="3124201"/>
          </a:xfrm>
        </p:spPr>
        <p:txBody>
          <a:bodyPr/>
          <a:lstStyle/>
          <a:p>
            <a:endParaRPr lang="fr-FR" dirty="0"/>
          </a:p>
        </p:txBody>
      </p:sp>
    </p:spTree>
    <p:extLst>
      <p:ext uri="{BB962C8B-B14F-4D97-AF65-F5344CB8AC3E}">
        <p14:creationId xmlns:p14="http://schemas.microsoft.com/office/powerpoint/2010/main" val="1616376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19740" y="2249716"/>
            <a:ext cx="8370890" cy="5704114"/>
          </a:xfrm>
        </p:spPr>
        <p:txBody>
          <a:bodyPr>
            <a:normAutofit/>
          </a:bodyPr>
          <a:lstStyle/>
          <a:p>
            <a:pPr marL="457200" indent="-457200">
              <a:lnSpc>
                <a:spcPct val="150000"/>
              </a:lnSpc>
              <a:buFont typeface="+mj-lt"/>
              <a:buAutoNum type="arabicPeriod"/>
            </a:pPr>
            <a:r>
              <a:rPr lang="fr-FR" sz="3200" b="1" dirty="0"/>
              <a:t>Selon leurs tailles « La typologie ».</a:t>
            </a:r>
          </a:p>
          <a:p>
            <a:pPr marL="0" indent="0">
              <a:lnSpc>
                <a:spcPct val="150000"/>
              </a:lnSpc>
              <a:buNone/>
            </a:pPr>
            <a:r>
              <a:rPr lang="fr-FR" sz="2800" dirty="0"/>
              <a:t>On compte généralement 4 catégories de réseaux informatiques différenciés par la distance maximale séparant les points les plus éloignes du réseau : </a:t>
            </a:r>
          </a:p>
          <a:p>
            <a:pPr marL="0" indent="0">
              <a:lnSpc>
                <a:spcPct val="150000"/>
              </a:lnSpc>
              <a:buNone/>
            </a:pPr>
            <a:endParaRPr lang="fr-FR" sz="2800" dirty="0"/>
          </a:p>
          <a:p>
            <a:pPr marL="0" indent="0">
              <a:lnSpc>
                <a:spcPct val="150000"/>
              </a:lnSpc>
              <a:buNone/>
            </a:pPr>
            <a:endParaRPr lang="fr-FR" sz="2800" dirty="0"/>
          </a:p>
          <a:p>
            <a:pPr marL="0" indent="0">
              <a:lnSpc>
                <a:spcPct val="150000"/>
              </a:lnSpc>
              <a:buNone/>
            </a:pPr>
            <a:endParaRPr lang="fr-FR" sz="2800" dirty="0"/>
          </a:p>
          <a:p>
            <a:pPr>
              <a:lnSpc>
                <a:spcPct val="150000"/>
              </a:lnSpc>
            </a:pPr>
            <a:endParaRPr lang="fr-FR" sz="2800" dirty="0"/>
          </a:p>
        </p:txBody>
      </p:sp>
    </p:spTree>
    <p:extLst>
      <p:ext uri="{BB962C8B-B14F-4D97-AF65-F5344CB8AC3E}">
        <p14:creationId xmlns:p14="http://schemas.microsoft.com/office/powerpoint/2010/main" val="364666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19740" y="2249716"/>
            <a:ext cx="8370890" cy="5704114"/>
          </a:xfrm>
        </p:spPr>
        <p:txBody>
          <a:bodyPr>
            <a:normAutofit/>
          </a:bodyPr>
          <a:lstStyle/>
          <a:p>
            <a:pPr marL="457200" indent="-457200">
              <a:lnSpc>
                <a:spcPct val="150000"/>
              </a:lnSpc>
              <a:buFont typeface="+mj-lt"/>
              <a:buAutoNum type="arabicPeriod"/>
            </a:pPr>
            <a:r>
              <a:rPr lang="fr-FR" sz="2800" b="1" dirty="0"/>
              <a:t>Selon leurs tailles « La typologie ».</a:t>
            </a:r>
          </a:p>
          <a:p>
            <a:pPr marL="0" indent="0">
              <a:lnSpc>
                <a:spcPct val="150000"/>
              </a:lnSpc>
              <a:buNone/>
            </a:pPr>
            <a:r>
              <a:rPr lang="fr-FR" dirty="0"/>
              <a:t>On compte généralement 4 catégories de réseaux informatiques différenciées par la distance maximale séparant les points les plus éloignes du réseau : </a:t>
            </a:r>
          </a:p>
          <a:p>
            <a:pPr marL="893763" indent="-274638">
              <a:lnSpc>
                <a:spcPct val="110000"/>
              </a:lnSpc>
              <a:buFont typeface="Wingdings" charset="2"/>
              <a:buChar char="Ø"/>
            </a:pPr>
            <a:r>
              <a:rPr lang="fr-FR" b="1" dirty="0"/>
              <a:t>Réseaux PAN </a:t>
            </a:r>
            <a:r>
              <a:rPr lang="fr-FR" dirty="0"/>
              <a:t>:</a:t>
            </a:r>
          </a:p>
          <a:p>
            <a:pPr marL="893763" indent="-274638">
              <a:lnSpc>
                <a:spcPct val="110000"/>
              </a:lnSpc>
              <a:buFont typeface="Wingdings" charset="2"/>
              <a:buChar char="Ø"/>
            </a:pPr>
            <a:r>
              <a:rPr lang="fr-FR" b="1" dirty="0"/>
              <a:t>Réseaux LAN </a:t>
            </a:r>
            <a:r>
              <a:rPr lang="fr-FR" dirty="0"/>
              <a:t>:</a:t>
            </a:r>
          </a:p>
          <a:p>
            <a:pPr marL="893763" indent="-274638">
              <a:lnSpc>
                <a:spcPct val="110000"/>
              </a:lnSpc>
              <a:buFont typeface="Wingdings" charset="2"/>
              <a:buChar char="Ø"/>
            </a:pPr>
            <a:r>
              <a:rPr lang="fr-FR" b="1" dirty="0"/>
              <a:t>Réseaux MAN </a:t>
            </a:r>
            <a:r>
              <a:rPr lang="fr-FR" dirty="0"/>
              <a:t>: </a:t>
            </a:r>
          </a:p>
          <a:p>
            <a:pPr marL="893763" indent="-274638">
              <a:lnSpc>
                <a:spcPct val="110000"/>
              </a:lnSpc>
              <a:buFont typeface="Wingdings" charset="2"/>
              <a:buChar char="Ø"/>
            </a:pPr>
            <a:r>
              <a:rPr lang="fr-FR" b="1" dirty="0"/>
              <a:t>Réseaux WAN:</a:t>
            </a:r>
            <a:endParaRPr lang="fr-FR" dirty="0"/>
          </a:p>
          <a:p>
            <a:pPr marL="0" indent="0">
              <a:lnSpc>
                <a:spcPct val="150000"/>
              </a:lnSpc>
              <a:buNone/>
            </a:pPr>
            <a:endParaRPr lang="fr-FR" dirty="0"/>
          </a:p>
          <a:p>
            <a:pPr marL="0" indent="0">
              <a:lnSpc>
                <a:spcPct val="150000"/>
              </a:lnSpc>
              <a:buNone/>
            </a:pPr>
            <a:endParaRPr lang="fr-FR" dirty="0"/>
          </a:p>
          <a:p>
            <a:pPr marL="0" indent="0">
              <a:lnSpc>
                <a:spcPct val="150000"/>
              </a:lnSpc>
              <a:buNone/>
            </a:pPr>
            <a:endParaRPr lang="fr-FR" dirty="0"/>
          </a:p>
          <a:p>
            <a:pPr>
              <a:lnSpc>
                <a:spcPct val="150000"/>
              </a:lnSpc>
            </a:pPr>
            <a:endParaRPr lang="fr-FR" dirty="0"/>
          </a:p>
        </p:txBody>
      </p:sp>
    </p:spTree>
    <p:extLst>
      <p:ext uri="{BB962C8B-B14F-4D97-AF65-F5344CB8AC3E}">
        <p14:creationId xmlns:p14="http://schemas.microsoft.com/office/powerpoint/2010/main" val="364835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0" y="1563914"/>
            <a:ext cx="9227233" cy="3124201"/>
          </a:xfrm>
        </p:spPr>
        <p:txBody>
          <a:bodyPr/>
          <a:lstStyle/>
          <a:p>
            <a:r>
              <a:rPr lang="fr-FR" b="1" dirty="0"/>
              <a:t>Réseau PAN </a:t>
            </a:r>
            <a:r>
              <a:rPr lang="fr-FR" dirty="0"/>
              <a:t>: Personal Area Network</a:t>
            </a:r>
          </a:p>
          <a:p>
            <a:pPr marL="0" indent="0">
              <a:buNone/>
            </a:pPr>
            <a:br>
              <a:rPr lang="fr-FR" dirty="0"/>
            </a:br>
            <a:r>
              <a:rPr lang="fr-FR" dirty="0"/>
              <a:t>Ces réseaux personnels interconnectent sur quelques mètres les équipements personnels tel que : Le GSM, portable ....d’un même utilisateur ... </a:t>
            </a:r>
          </a:p>
          <a:p>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2971" y="3729265"/>
            <a:ext cx="2235200" cy="1917700"/>
          </a:xfrm>
          <a:prstGeom prst="rect">
            <a:avLst/>
          </a:prstGeom>
        </p:spPr>
      </p:pic>
    </p:spTree>
    <p:extLst>
      <p:ext uri="{BB962C8B-B14F-4D97-AF65-F5344CB8AC3E}">
        <p14:creationId xmlns:p14="http://schemas.microsoft.com/office/powerpoint/2010/main" val="219274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40768" y="1172029"/>
            <a:ext cx="10018713" cy="3124201"/>
          </a:xfrm>
        </p:spPr>
        <p:txBody>
          <a:bodyPr/>
          <a:lstStyle/>
          <a:p>
            <a:pPr>
              <a:lnSpc>
                <a:spcPct val="150000"/>
              </a:lnSpc>
            </a:pPr>
            <a:r>
              <a:rPr lang="fr-FR" b="1" dirty="0"/>
              <a:t>Réseaux LAN </a:t>
            </a:r>
            <a:r>
              <a:rPr lang="fr-FR" dirty="0"/>
              <a:t>: Local Area Network</a:t>
            </a:r>
            <a:br>
              <a:rPr lang="fr-FR" dirty="0"/>
            </a:br>
            <a:r>
              <a:rPr lang="fr-FR" dirty="0"/>
              <a:t> C'est le type le plus commun des réseaux trouvés.</a:t>
            </a:r>
            <a:br>
              <a:rPr lang="fr-FR" dirty="0"/>
            </a:br>
            <a:r>
              <a:rPr lang="fr-FR" dirty="0"/>
              <a:t>Il relie des ordinateurs et des dispositifs situés près les uns des autres.</a:t>
            </a:r>
            <a:br>
              <a:rPr lang="fr-FR" dirty="0"/>
            </a:br>
            <a:r>
              <a:rPr lang="fr-FR" dirty="0"/>
              <a:t>Exemple : laboratoire d'informatique du lycée, réseau dans un même bâtiment.</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0272" y="3565072"/>
            <a:ext cx="2451100" cy="2717800"/>
          </a:xfrm>
          <a:prstGeom prst="rect">
            <a:avLst/>
          </a:prstGeom>
        </p:spPr>
      </p:pic>
    </p:spTree>
    <p:extLst>
      <p:ext uri="{BB962C8B-B14F-4D97-AF65-F5344CB8AC3E}">
        <p14:creationId xmlns:p14="http://schemas.microsoft.com/office/powerpoint/2010/main" val="1294539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84311" y="562428"/>
            <a:ext cx="8995004" cy="3124201"/>
          </a:xfrm>
        </p:spPr>
        <p:txBody>
          <a:bodyPr/>
          <a:lstStyle/>
          <a:p>
            <a:r>
              <a:rPr lang="fr-FR" b="1" dirty="0"/>
              <a:t>Réseaux MAN </a:t>
            </a:r>
            <a:r>
              <a:rPr lang="fr-FR" dirty="0"/>
              <a:t>: Metropolitan Area Network</a:t>
            </a:r>
            <a:br>
              <a:rPr lang="fr-FR" dirty="0"/>
            </a:br>
            <a:endParaRPr lang="fr-FR" dirty="0"/>
          </a:p>
          <a:p>
            <a:pPr marL="0" indent="0">
              <a:buNone/>
            </a:pPr>
            <a:r>
              <a:rPr lang="fr-FR" dirty="0"/>
              <a:t>C'est une collection des réseaux locaux. Il relie des ordinateurs situés dans le même secteur géographique à l'échelle d'une ville (LAN + LAN, entreprise + entreprise).</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233" y="3556825"/>
            <a:ext cx="3862264" cy="2635427"/>
          </a:xfrm>
          <a:prstGeom prst="rect">
            <a:avLst/>
          </a:prstGeom>
          <a:ln w="38100" cap="sq" cmpd="thickThin">
            <a:solidFill>
              <a:srgbClr val="000000"/>
            </a:solidFill>
            <a:prstDash val="solid"/>
            <a:miter lim="800000"/>
          </a:ln>
          <a:effectLst>
            <a:innerShdw blurRad="76200">
              <a:srgbClr val="000000"/>
            </a:innerShdw>
          </a:effectLst>
        </p:spPr>
      </p:pic>
      <p:pic>
        <p:nvPicPr>
          <p:cNvPr id="2" name="Image 1"/>
          <p:cNvPicPr>
            <a:picLocks noChangeAspect="1"/>
          </p:cNvPicPr>
          <p:nvPr/>
        </p:nvPicPr>
        <p:blipFill>
          <a:blip r:embed="rId3"/>
          <a:stretch>
            <a:fillRect/>
          </a:stretch>
        </p:blipFill>
        <p:spPr>
          <a:xfrm>
            <a:off x="2676048" y="3568347"/>
            <a:ext cx="3419952" cy="2743583"/>
          </a:xfrm>
          <a:prstGeom prst="rect">
            <a:avLst/>
          </a:prstGeom>
        </p:spPr>
      </p:pic>
    </p:spTree>
    <p:extLst>
      <p:ext uri="{BB962C8B-B14F-4D97-AF65-F5344CB8AC3E}">
        <p14:creationId xmlns:p14="http://schemas.microsoft.com/office/powerpoint/2010/main" val="1778345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69795" y="1201057"/>
            <a:ext cx="9241747" cy="3574144"/>
          </a:xfrm>
        </p:spPr>
        <p:txBody>
          <a:bodyPr>
            <a:noAutofit/>
          </a:bodyPr>
          <a:lstStyle/>
          <a:p>
            <a:pPr>
              <a:lnSpc>
                <a:spcPct val="120000"/>
              </a:lnSpc>
            </a:pPr>
            <a:r>
              <a:rPr lang="fr-FR" b="1" dirty="0"/>
              <a:t>Réseaux WAN: </a:t>
            </a:r>
            <a:r>
              <a:rPr lang="fr-FR" dirty="0"/>
              <a:t>Wide Area Network</a:t>
            </a:r>
            <a:br>
              <a:rPr lang="fr-FR" dirty="0"/>
            </a:br>
            <a:endParaRPr lang="fr-FR" dirty="0"/>
          </a:p>
          <a:p>
            <a:pPr marL="0" indent="0">
              <a:lnSpc>
                <a:spcPct val="120000"/>
              </a:lnSpc>
              <a:buNone/>
            </a:pPr>
            <a:r>
              <a:rPr lang="fr-FR" dirty="0"/>
              <a:t>Sont destinés comme leurs noms l’indiquent, à transporter des données numériques sur des distances à l’</a:t>
            </a:r>
            <a:r>
              <a:rPr lang="fr-FR" dirty="0" err="1"/>
              <a:t>échelle</a:t>
            </a:r>
            <a:r>
              <a:rPr lang="fr-FR" dirty="0"/>
              <a:t> </a:t>
            </a:r>
            <a:r>
              <a:rPr lang="fr-FR" b="1" dirty="0"/>
              <a:t>d’un pays voir d’un continent </a:t>
            </a:r>
            <a:r>
              <a:rPr lang="fr-FR" dirty="0"/>
              <a:t>ou de plusieurs continents. </a:t>
            </a:r>
          </a:p>
          <a:p>
            <a:pPr marL="0" indent="0">
              <a:lnSpc>
                <a:spcPct val="120000"/>
              </a:lnSpc>
              <a:buNone/>
            </a:pPr>
            <a:r>
              <a:rPr lang="fr-FR" dirty="0"/>
              <a:t>Le Réseaux est soit terrestre, et il utilise des infrastructure au niveau du sol essentiellement des grands Réseaux de fibre optique, soit hertzienne comme les Réseaux satellite. </a:t>
            </a:r>
            <a:br>
              <a:rPr lang="fr-FR" dirty="0"/>
            </a:br>
            <a:r>
              <a:rPr lang="fr-FR" dirty="0"/>
              <a:t>.</a:t>
            </a:r>
            <a:br>
              <a:rPr lang="fr-FR" dirty="0"/>
            </a:br>
            <a:r>
              <a:rPr lang="fr-FR" dirty="0"/>
              <a:t>	</a:t>
            </a:r>
            <a:r>
              <a:rPr lang="fr-FR" b="1" u="sng" dirty="0"/>
              <a:t>Exemple</a:t>
            </a:r>
            <a:r>
              <a:rPr lang="fr-FR" dirty="0"/>
              <a:t> : Internet.</a:t>
            </a: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0016" y="4227281"/>
            <a:ext cx="4860893" cy="2502566"/>
          </a:xfrm>
          <a:prstGeom prst="rect">
            <a:avLst/>
          </a:prstGeom>
        </p:spPr>
      </p:pic>
    </p:spTree>
    <p:extLst>
      <p:ext uri="{BB962C8B-B14F-4D97-AF65-F5344CB8AC3E}">
        <p14:creationId xmlns:p14="http://schemas.microsoft.com/office/powerpoint/2010/main" val="1926630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3771" y="1291772"/>
            <a:ext cx="9029700" cy="3594100"/>
          </a:xfrm>
          <a:prstGeom prst="rect">
            <a:avLst/>
          </a:prstGeom>
        </p:spPr>
      </p:pic>
    </p:spTree>
    <p:extLst>
      <p:ext uri="{BB962C8B-B14F-4D97-AF65-F5344CB8AC3E}">
        <p14:creationId xmlns:p14="http://schemas.microsoft.com/office/powerpoint/2010/main" val="20052682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e">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Parallaxe</Template>
  <TotalTime>660</TotalTime>
  <Words>854</Words>
  <Application>Microsoft Office PowerPoint</Application>
  <PresentationFormat>Grand écran</PresentationFormat>
  <Paragraphs>78</Paragraphs>
  <Slides>27</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27</vt:i4>
      </vt:variant>
    </vt:vector>
  </HeadingPairs>
  <TitlesOfParts>
    <vt:vector size="33" baseType="lpstr">
      <vt:lpstr>Arial</vt:lpstr>
      <vt:lpstr>ComicSansMS</vt:lpstr>
      <vt:lpstr>Corbel</vt:lpstr>
      <vt:lpstr>Wingdings</vt:lpstr>
      <vt:lpstr>Wingdings 2</vt:lpstr>
      <vt:lpstr>Parallaxe</vt:lpstr>
      <vt:lpstr>Classification des réseaux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des réseaux</dc:title>
  <dc:creator>didi.zidan@taalim.ma</dc:creator>
  <cp:lastModifiedBy>Zaidan DIDI</cp:lastModifiedBy>
  <cp:revision>35</cp:revision>
  <dcterms:created xsi:type="dcterms:W3CDTF">2016-02-15T00:12:52Z</dcterms:created>
  <dcterms:modified xsi:type="dcterms:W3CDTF">2020-02-25T23:07:48Z</dcterms:modified>
</cp:coreProperties>
</file>